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1. </a:t>
            </a:r>
            <a:r>
              <a:rPr lang="bg-BG" sz="1000" b="0" i="1" baseline="0" dirty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08888755950197E-2"/>
          <c:y val="0.39988451720085905"/>
          <c:w val="0.92538222248809965"/>
          <c:h val="0.459987544418155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Лист1!$B$3:$C$3</c:f>
              <c:numCache>
                <c:formatCode>0.0</c:formatCode>
                <c:ptCount val="2"/>
                <c:pt idx="0">
                  <c:v>88</c:v>
                </c:pt>
                <c:pt idx="1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 formatCode="0.0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7027072"/>
        <c:axId val="167028608"/>
        <c:axId val="0"/>
      </c:bar3DChart>
      <c:catAx>
        <c:axId val="167027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7028608"/>
        <c:crosses val="autoZero"/>
        <c:auto val="1"/>
        <c:lblAlgn val="ctr"/>
        <c:lblOffset val="100"/>
        <c:noMultiLvlLbl val="0"/>
      </c:catAx>
      <c:valAx>
        <c:axId val="1670286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70270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 по учебната дисциплина?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444444444444445E-2"/>
          <c:y val="0.51812882764654422"/>
          <c:w val="0.94722222222222219"/>
          <c:h val="0.379780183727034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Лист1!$I$82</c:f>
              <c:strCache>
                <c:ptCount val="1"/>
                <c:pt idx="0">
                  <c:v>да, посещавах консултациите на преподавателя, водил лекционните занятия </c:v>
                </c:pt>
              </c:strCache>
            </c:strRef>
          </c:tx>
          <c:invertIfNegative val="0"/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Лист1!$J$82:$K$82</c:f>
              <c:numCache>
                <c:formatCode>General</c:formatCode>
                <c:ptCount val="2"/>
                <c:pt idx="0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Лист1!$I$83</c:f>
              <c:strCache>
                <c:ptCount val="1"/>
                <c:pt idx="0">
                  <c:v>да, посещавах консултациите на преподавателя, водил учебно-практическите занятия </c:v>
                </c:pt>
              </c:strCache>
            </c:strRef>
          </c:tx>
          <c:invertIfNegative val="0"/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  <c:pt idx="0">
                  <c:v>81.8</c:v>
                </c:pt>
                <c:pt idx="1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Лист1!$I$84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Лист1!$J$84:$K$84</c:f>
              <c:numCache>
                <c:formatCode>General</c:formatCode>
                <c:ptCount val="2"/>
                <c:pt idx="0">
                  <c:v>4.5</c:v>
                </c:pt>
                <c:pt idx="1">
                  <c:v>79.2</c:v>
                </c:pt>
              </c:numCache>
            </c:numRef>
          </c:val>
        </c:ser>
        <c:ser>
          <c:idx val="3"/>
          <c:order val="3"/>
          <c:tx>
            <c:strRef>
              <c:f>Лист1!$I$85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Лист1!$J$85:$K$85</c:f>
              <c:numCache>
                <c:formatCode>General</c:formatCode>
                <c:ptCount val="2"/>
                <c:pt idx="1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3889408"/>
        <c:axId val="174387200"/>
        <c:axId val="0"/>
      </c:bar3DChart>
      <c:catAx>
        <c:axId val="173889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4387200"/>
        <c:crosses val="autoZero"/>
        <c:auto val="1"/>
        <c:lblAlgn val="ctr"/>
        <c:lblOffset val="100"/>
        <c:noMultiLvlLbl val="0"/>
      </c:catAx>
      <c:valAx>
        <c:axId val="17438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89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6879785348852544"/>
          <c:w val="0.98783559198093052"/>
          <c:h val="0.29238974867851075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11</a:t>
            </a:r>
            <a:r>
              <a:rPr lang="bg-BG" sz="1100" b="0" i="1" baseline="0" dirty="0" smtClean="0">
                <a:effectLst/>
              </a:rPr>
              <a:t>. </a:t>
            </a:r>
            <a:r>
              <a:rPr lang="bg-BG" sz="1100" b="0" i="1" baseline="0" dirty="0">
                <a:effectLst/>
              </a:rPr>
              <a:t>Отговаря ли получената оценка на изпита по учебната дисциплина на Вашите знания?   </a:t>
            </a:r>
            <a:endParaRPr lang="en-GB" sz="110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Лист1!$A$124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Лист1!$B$124:$C$124</c:f>
              <c:numCache>
                <c:formatCode>0.0</c:formatCode>
                <c:ptCount val="2"/>
                <c:pt idx="0">
                  <c:v>4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Лист1!$A$125</c:f>
              <c:strCache>
                <c:ptCount val="1"/>
                <c:pt idx="0">
                  <c:v>не отговаря - завишена</c:v>
                </c:pt>
              </c:strCache>
            </c:strRef>
          </c:tx>
          <c:invertIfNegative val="0"/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Лист1!$B$125:$C$125</c:f>
              <c:numCache>
                <c:formatCode>General</c:formatCode>
                <c:ptCount val="2"/>
                <c:pt idx="0" formatCode="0.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Лист1!$A$126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Лист1!$B$126:$C$126</c:f>
              <c:numCache>
                <c:formatCode>0.0</c:formatCode>
                <c:ptCount val="2"/>
                <c:pt idx="0">
                  <c:v>20</c:v>
                </c:pt>
                <c:pt idx="1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Лист1!$A$127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Лист1!$B$127:$C$127</c:f>
              <c:numCache>
                <c:formatCode>0.0</c:formatCode>
                <c:ptCount val="2"/>
                <c:pt idx="0">
                  <c:v>72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5027712"/>
        <c:axId val="175221376"/>
        <c:axId val="0"/>
      </c:bar3DChart>
      <c:catAx>
        <c:axId val="17502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5221376"/>
        <c:crosses val="autoZero"/>
        <c:auto val="1"/>
        <c:lblAlgn val="ctr"/>
        <c:lblOffset val="100"/>
        <c:noMultiLvlLbl val="0"/>
      </c:catAx>
      <c:valAx>
        <c:axId val="1752213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50277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2. </a:t>
            </a:r>
            <a:r>
              <a:rPr lang="bg-BG" sz="10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Лист1!$J$3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Лист1!$K$3:$L$3</c:f>
              <c:numCache>
                <c:formatCode>General</c:formatCode>
                <c:ptCount val="2"/>
                <c:pt idx="0">
                  <c:v>52.4</c:v>
                </c:pt>
                <c:pt idx="1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Лист1!$J$4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Лист1!$K$4:$L$4</c:f>
              <c:numCache>
                <c:formatCode>General</c:formatCode>
                <c:ptCount val="2"/>
                <c:pt idx="0">
                  <c:v>4.8</c:v>
                </c:pt>
                <c:pt idx="1">
                  <c:v>4.2</c:v>
                </c:pt>
              </c:numCache>
            </c:numRef>
          </c:val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0">
                  <c:v>42.9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7278848"/>
        <c:axId val="167284736"/>
      </c:barChart>
      <c:catAx>
        <c:axId val="167278848"/>
        <c:scaling>
          <c:orientation val="minMax"/>
        </c:scaling>
        <c:delete val="0"/>
        <c:axPos val="l"/>
        <c:majorTickMark val="none"/>
        <c:minorTickMark val="none"/>
        <c:tickLblPos val="nextTo"/>
        <c:crossAx val="167284736"/>
        <c:crosses val="autoZero"/>
        <c:auto val="1"/>
        <c:lblAlgn val="ctr"/>
        <c:lblOffset val="100"/>
        <c:noMultiLvlLbl val="0"/>
      </c:catAx>
      <c:valAx>
        <c:axId val="1672847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72788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3. </a:t>
            </a:r>
            <a:r>
              <a:rPr lang="bg-BG" sz="1000" b="0" i="1" baseline="0" dirty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927078061285374E-2"/>
          <c:y val="0.52506910084035741"/>
          <c:w val="0.92814584387742927"/>
          <c:h val="0.31372212214951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Лист1!$B$22:$C$22</c:f>
              <c:numCache>
                <c:formatCode>0.0</c:formatCode>
                <c:ptCount val="2"/>
                <c:pt idx="0">
                  <c:v>50</c:v>
                </c:pt>
                <c:pt idx="1">
                  <c:v>41.7</c:v>
                </c:pt>
              </c:numCache>
            </c:numRef>
          </c:val>
        </c:ser>
        <c:ser>
          <c:idx val="1"/>
          <c:order val="1"/>
          <c:tx>
            <c:strRef>
              <c:f>Лист1!$A$23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1">
                  <c:v>4.2</c:v>
                </c:pt>
              </c:numCache>
            </c:numRef>
          </c:val>
        </c:ser>
        <c:ser>
          <c:idx val="2"/>
          <c:order val="2"/>
          <c:tx>
            <c:strRef>
              <c:f>Лист1!$A$24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Лист1!$B$24:$C$24</c:f>
              <c:numCache>
                <c:formatCode>0.0</c:formatCode>
                <c:ptCount val="2"/>
                <c:pt idx="0">
                  <c:v>50</c:v>
                </c:pt>
                <c:pt idx="1">
                  <c:v>54.2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8446592"/>
        <c:axId val="168460672"/>
        <c:axId val="0"/>
      </c:bar3DChart>
      <c:catAx>
        <c:axId val="168446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460672"/>
        <c:crosses val="autoZero"/>
        <c:auto val="1"/>
        <c:lblAlgn val="ctr"/>
        <c:lblOffset val="100"/>
        <c:noMultiLvlLbl val="0"/>
      </c:catAx>
      <c:valAx>
        <c:axId val="1684606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446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391841235747469"/>
          <c:y val="0.41647678186429127"/>
          <c:w val="0.77216317528505063"/>
          <c:h val="0.10859231897606615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bg-BG" sz="1400" b="1" i="1" baseline="0">
                <a:effectLst/>
              </a:rPr>
              <a:t>Фиг. 4. </a:t>
            </a:r>
            <a:r>
              <a:rPr lang="bg-BG" sz="1400" b="0" i="1" baseline="0">
                <a:effectLst/>
              </a:rPr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400" b="0" i="1" baseline="0">
                <a:effectLst/>
              </a:rPr>
              <a:t>(</a:t>
            </a:r>
            <a:r>
              <a:rPr lang="bg-BG" sz="1400" b="0" i="1" baseline="0">
                <a:effectLst/>
              </a:rPr>
              <a:t>%</a:t>
            </a:r>
            <a:r>
              <a:rPr lang="en-US" sz="1400" b="0" i="1" baseline="0">
                <a:effectLst/>
              </a:rPr>
              <a:t>)</a:t>
            </a:r>
            <a:endParaRPr lang="en-GB" sz="14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Лист1!$Q$25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multiLvlStrRef>
              <c:f>Лист1!$R$23:$U$24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Лист1!$R$25:$U$25</c:f>
              <c:numCache>
                <c:formatCode>0.0</c:formatCode>
                <c:ptCount val="4"/>
                <c:pt idx="0">
                  <c:v>92</c:v>
                </c:pt>
                <c:pt idx="1">
                  <c:v>94.7</c:v>
                </c:pt>
                <c:pt idx="2">
                  <c:v>84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Лист1!$Q$26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multiLvlStrRef>
              <c:f>Лист1!$R$23:$U$24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Лист1!$R$26:$U$26</c:f>
              <c:numCache>
                <c:formatCode>0.0</c:formatCode>
                <c:ptCount val="4"/>
                <c:pt idx="0">
                  <c:v>4</c:v>
                </c:pt>
                <c:pt idx="1">
                  <c:v>5.3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Лист1!$Q$27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cat>
            <c:multiLvlStrRef>
              <c:f>Лист1!$R$23:$U$24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Лист1!$R$27:$U$27</c:f>
              <c:numCache>
                <c:formatCode>General</c:formatCode>
                <c:ptCount val="4"/>
                <c:pt idx="0" formatCode="0.0">
                  <c:v>4</c:v>
                </c:pt>
                <c:pt idx="2" formatCode="0.0">
                  <c:v>4</c:v>
                </c:pt>
                <c:pt idx="3" formatCode="0.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Лист1!$Q$28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multiLvlStrRef>
              <c:f>Лист1!$R$23:$U$24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Лист1!$R$28:$U$28</c:f>
              <c:numCache>
                <c:formatCode>General</c:formatCode>
                <c:ptCount val="4"/>
                <c:pt idx="2" formatCode="0.0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658624"/>
        <c:axId val="165660160"/>
      </c:barChart>
      <c:catAx>
        <c:axId val="165658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660160"/>
        <c:crosses val="autoZero"/>
        <c:auto val="1"/>
        <c:lblAlgn val="ctr"/>
        <c:lblOffset val="100"/>
        <c:noMultiLvlLbl val="0"/>
      </c:catAx>
      <c:valAx>
        <c:axId val="16566016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5658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704010042497874E-3"/>
          <c:y val="0.10919256834710675"/>
          <c:w val="0.96948075240594922"/>
          <c:h val="7.6198584772632097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>
                <a:effectLst/>
              </a:rPr>
              <a:t>Фиг. № 6. </a:t>
            </a:r>
            <a:r>
              <a:rPr lang="bg-BG" sz="100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Лист1!$Q$47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multiLvlStrRef>
              <c:f>Лист1!$R$45:$U$46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Лист1!$R$47:$U$47</c:f>
              <c:numCache>
                <c:formatCode>0.0</c:formatCode>
                <c:ptCount val="4"/>
                <c:pt idx="0">
                  <c:v>83.3</c:v>
                </c:pt>
                <c:pt idx="1">
                  <c:v>87.5</c:v>
                </c:pt>
                <c:pt idx="2">
                  <c:v>92</c:v>
                </c:pt>
                <c:pt idx="3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Лист1!$Q$48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multiLvlStrRef>
              <c:f>Лист1!$R$45:$U$46</c:f>
              <c:multiLvlStrCache>
                <c:ptCount val="4"/>
                <c:lvl>
                  <c:pt idx="0">
                    <c:v>преп. М. Цветанов - лекции</c:v>
                  </c:pt>
                  <c:pt idx="1">
                    <c:v>преп. М. Цветанов - упражнения</c:v>
                  </c:pt>
                  <c:pt idx="2">
                    <c:v>проф. д-р С. Александрова-Янкуловска, дмн</c:v>
                  </c:pt>
                  <c:pt idx="3">
                    <c:v>ас. А. Анов</c:v>
                  </c:pt>
                </c:lvl>
                <c:lvl>
                  <c:pt idx="0">
                    <c:v>Латински език</c:v>
                  </c:pt>
                  <c:pt idx="2">
                    <c:v>Биоетика</c:v>
                  </c:pt>
                </c:lvl>
              </c:multiLvlStrCache>
            </c:multiLvlStrRef>
          </c:cat>
          <c:val>
            <c:numRef>
              <c:f>Лист1!$R$48:$U$48</c:f>
              <c:numCache>
                <c:formatCode>0.0</c:formatCode>
                <c:ptCount val="4"/>
                <c:pt idx="0">
                  <c:v>16.7</c:v>
                </c:pt>
                <c:pt idx="1">
                  <c:v>12.5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733888"/>
        <c:axId val="165735424"/>
      </c:barChart>
      <c:catAx>
        <c:axId val="165733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735424"/>
        <c:crosses val="autoZero"/>
        <c:auto val="1"/>
        <c:lblAlgn val="ctr"/>
        <c:lblOffset val="100"/>
        <c:noMultiLvlLbl val="0"/>
      </c:catAx>
      <c:valAx>
        <c:axId val="1657354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57338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5. </a:t>
            </a:r>
            <a:r>
              <a:rPr lang="bg-BG" sz="11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Лист1!$B$42:$C$42</c:f>
              <c:numCache>
                <c:formatCode>0.0</c:formatCode>
                <c:ptCount val="2"/>
                <c:pt idx="0">
                  <c:v>88</c:v>
                </c:pt>
                <c:pt idx="1">
                  <c:v>69.599999999999994</c:v>
                </c:pt>
              </c:numCache>
            </c:numRef>
          </c:val>
        </c:ser>
        <c:ser>
          <c:idx val="1"/>
          <c:order val="1"/>
          <c:tx>
            <c:strRef>
              <c:f>Лист1!$A$43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Лист1!$B$43:$C$43</c:f>
              <c:numCache>
                <c:formatCode>0.0</c:formatCode>
                <c:ptCount val="2"/>
                <c:pt idx="0">
                  <c:v>4</c:v>
                </c:pt>
                <c:pt idx="1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Лист1!$A$44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Лист1!$B$44:$C$44</c:f>
              <c:numCache>
                <c:formatCode>0.0</c:formatCode>
                <c:ptCount val="2"/>
                <c:pt idx="0">
                  <c:v>8</c:v>
                </c:pt>
                <c:pt idx="1">
                  <c:v>21.7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8468864"/>
        <c:axId val="168470400"/>
        <c:axId val="0"/>
      </c:bar3DChart>
      <c:catAx>
        <c:axId val="168468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470400"/>
        <c:crosses val="autoZero"/>
        <c:auto val="1"/>
        <c:lblAlgn val="ctr"/>
        <c:lblOffset val="100"/>
        <c:noMultiLvlLbl val="0"/>
      </c:catAx>
      <c:valAx>
        <c:axId val="1684704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468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Лист1!$A$62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Лист1!$B$62:$C$62</c:f>
              <c:numCache>
                <c:formatCode>0.0</c:formatCode>
                <c:ptCount val="2"/>
                <c:pt idx="0">
                  <c:v>24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Лист1!$B$63:$C$63</c:f>
              <c:numCache>
                <c:formatCode>0.0</c:formatCode>
                <c:ptCount val="2"/>
                <c:pt idx="0">
                  <c:v>64</c:v>
                </c:pt>
                <c:pt idx="1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Лист1!$B$64:$C$64</c:f>
              <c:numCache>
                <c:formatCode>0.0</c:formatCode>
                <c:ptCount val="2"/>
                <c:pt idx="0">
                  <c:v>12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3988480"/>
        <c:axId val="175378816"/>
        <c:axId val="0"/>
      </c:bar3DChart>
      <c:catAx>
        <c:axId val="173988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5378816"/>
        <c:crosses val="autoZero"/>
        <c:auto val="1"/>
        <c:lblAlgn val="ctr"/>
        <c:lblOffset val="100"/>
        <c:noMultiLvlLbl val="0"/>
      </c:catAx>
      <c:valAx>
        <c:axId val="1753788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39884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Лист1!$I$62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Лист1!$J$62:$K$62</c:f>
              <c:numCache>
                <c:formatCode>General</c:formatCode>
                <c:ptCount val="2"/>
                <c:pt idx="0">
                  <c:v>62.5</c:v>
                </c:pt>
                <c:pt idx="1">
                  <c:v>70.8</c:v>
                </c:pt>
              </c:numCache>
            </c:numRef>
          </c:val>
        </c:ser>
        <c:ser>
          <c:idx val="1"/>
          <c:order val="1"/>
          <c:tx>
            <c:strRef>
              <c:f>Лист1!$I$63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Лист1!$J$63:$K$63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Лист1!$I$64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Лист1!$J$64:$K$64</c:f>
              <c:numCache>
                <c:formatCode>General</c:formatCode>
                <c:ptCount val="2"/>
                <c:pt idx="0">
                  <c:v>4.2</c:v>
                </c:pt>
                <c:pt idx="1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5207936"/>
        <c:axId val="175209472"/>
        <c:axId val="0"/>
      </c:bar3DChart>
      <c:catAx>
        <c:axId val="175207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5209472"/>
        <c:crosses val="autoZero"/>
        <c:auto val="1"/>
        <c:lblAlgn val="ctr"/>
        <c:lblOffset val="100"/>
        <c:noMultiLvlLbl val="0"/>
      </c:catAx>
      <c:valAx>
        <c:axId val="175209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52079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bg-BG" sz="1100" b="1" i="1" baseline="0">
                <a:effectLst/>
              </a:rPr>
              <a:t>Фиг. № 9.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 по изучаваните учебни дисциплини?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024193517219521E-2"/>
          <c:y val="0.40415701674172955"/>
          <c:w val="0.92442013820450097"/>
          <c:h val="0.479863081452488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Лист1!$Q$83</c:f>
              <c:strCache>
                <c:ptCount val="1"/>
                <c:pt idx="0">
                  <c:v>да, предложени бяха от преподавателя, водил лекционните занятия</c:v>
                </c:pt>
              </c:strCache>
            </c:strRef>
          </c:tx>
          <c:invertIfNegative val="0"/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Лист1!$R$83:$S$83</c:f>
              <c:numCache>
                <c:formatCode>General</c:formatCode>
                <c:ptCount val="2"/>
                <c:pt idx="0">
                  <c:v>60.4</c:v>
                </c:pt>
                <c:pt idx="1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Лист1!$Q$84</c:f>
              <c:strCache>
                <c:ptCount val="1"/>
                <c:pt idx="0">
                  <c:v>да, предложенибяха от преподавателя, водил учебно-практическите занятия</c:v>
                </c:pt>
              </c:strCache>
            </c:strRef>
          </c:tx>
          <c:invertIfNegative val="0"/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Лист1!$R$84:$S$84</c:f>
              <c:numCache>
                <c:formatCode>General</c:formatCode>
                <c:ptCount val="2"/>
                <c:pt idx="0">
                  <c:v>14.6</c:v>
                </c:pt>
                <c:pt idx="1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Лист1!$Q$85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Лист1!$R$85:$S$85</c:f>
              <c:numCache>
                <c:formatCode>General</c:formatCode>
                <c:ptCount val="2"/>
                <c:pt idx="0">
                  <c:v>25</c:v>
                </c:pt>
                <c:pt idx="1">
                  <c:v>20.8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8119808"/>
        <c:axId val="178121344"/>
        <c:axId val="0"/>
      </c:bar3DChart>
      <c:catAx>
        <c:axId val="178119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8121344"/>
        <c:crosses val="autoZero"/>
        <c:auto val="1"/>
        <c:lblAlgn val="ctr"/>
        <c:lblOffset val="100"/>
        <c:noMultiLvlLbl val="0"/>
      </c:catAx>
      <c:valAx>
        <c:axId val="17812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119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3169688923929554E-2"/>
          <c:y val="0.20891482143009751"/>
          <c:w val="0.85979558818861401"/>
          <c:h val="0.2229208328704218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10/04/2018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2EF93E-331C-4692-8E7F-71149EF03EB2}" type="datetime1">
              <a:rPr lang="en-GB" smtClean="0"/>
              <a:t>10/04/2018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543800" cy="3458071"/>
          </a:xfrm>
        </p:spPr>
        <p:txBody>
          <a:bodyPr/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0</a:t>
            </a:r>
            <a:r>
              <a:rPr lang="bg-BG" sz="2400" b="1" dirty="0" smtClean="0"/>
              <a:t>3</a:t>
            </a:r>
            <a:r>
              <a:rPr lang="en-US" sz="2400" b="1" dirty="0" smtClean="0"/>
              <a:t>-0</a:t>
            </a:r>
            <a:r>
              <a:rPr lang="bg-BG" sz="2400" b="1" smtClean="0"/>
              <a:t>1</a:t>
            </a:r>
            <a:r>
              <a:rPr lang="en-US" sz="2400" b="1" smtClean="0"/>
              <a:t>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СТУДЕНТИ </a:t>
            </a:r>
            <a:r>
              <a:rPr lang="ru-RU" sz="2400" b="1" dirty="0" smtClean="0"/>
              <a:t>ЗА </a:t>
            </a:r>
            <a:r>
              <a:rPr lang="ru-RU" sz="2400" b="1" dirty="0"/>
              <a:t>СПЕЦИФИЧНИТЕ КОМПЕТЕНЦИИ, ФОРМИРАНИ ПО </a:t>
            </a:r>
            <a:r>
              <a:rPr lang="ru-RU" sz="2400" b="1" dirty="0" smtClean="0"/>
              <a:t>УЧЕБНИТЕ ДИСЦИПЛИНИ „ЛАТИНСКИ ЕЗИК” И „БИОЕТИКА”, </a:t>
            </a:r>
            <a:r>
              <a:rPr lang="ru-RU" sz="2400" b="1" dirty="0"/>
              <a:t>ТЯХНОТО СЪОТВЕТСТВИЕ С МЕТОДИТЕ ЗА ОЦЕНКА НА ЗНАНИЯТА И УМЕНИЯТА </a:t>
            </a:r>
            <a:r>
              <a:rPr lang="ru-RU" sz="2400" b="1" dirty="0" smtClean="0"/>
              <a:t>НА СТУДЕНТИТЕ И </a:t>
            </a:r>
            <a:r>
              <a:rPr lang="ru-RU" sz="2400" b="1" dirty="0"/>
              <a:t>ЗА ПРЕПОДАВАТЕЛИТЕ, УЧАСТВАЛИ В ОБУЧЕНИЕТО НА СТУДЕНТИТЕ ПО </a:t>
            </a:r>
            <a:r>
              <a:rPr lang="ru-RU" sz="2400" b="1" dirty="0" smtClean="0"/>
              <a:t>УЧЕБНИТЕ ДИСЦИПЛИНИ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733256"/>
            <a:ext cx="6461760" cy="432048"/>
          </a:xfrm>
        </p:spPr>
        <p:txBody>
          <a:bodyPr>
            <a:normAutofit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2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r>
              <a:rPr lang="bg-BG" sz="2000" b="1" dirty="0" smtClean="0"/>
              <a:t>ПОДГОТОВКА И ПРОВЕЖДАНЕ НА ИЗПИТА ПО УЧЕБНИТЕ ДИСЦИПЛИНИ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052736"/>
            <a:ext cx="403244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При подготовката за изпита по </a:t>
            </a:r>
            <a:r>
              <a:rPr lang="ru-RU" sz="1300" dirty="0" smtClean="0"/>
              <a:t>„Латински език” </a:t>
            </a:r>
            <a:r>
              <a:rPr lang="ru-RU" sz="1300" dirty="0"/>
              <a:t>студентите са се доверили най-вече на: собствените </a:t>
            </a:r>
            <a:r>
              <a:rPr lang="ru-RU" sz="1300" dirty="0" smtClean="0"/>
              <a:t>записки, на </a:t>
            </a:r>
            <a:r>
              <a:rPr lang="ru-RU" sz="1300" dirty="0"/>
              <a:t>учебника, чийто автор не е преподавателя, водил лекционните занятия </a:t>
            </a:r>
            <a:r>
              <a:rPr lang="ru-RU" sz="1300" dirty="0" smtClean="0"/>
              <a:t>и на материалите, предоставени от пеподавателите.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300" dirty="0" smtClean="0"/>
              <a:t>Основни източници при </a:t>
            </a:r>
            <a:r>
              <a:rPr lang="bg-BG" sz="1300" dirty="0"/>
              <a:t>подготовката за изпита по </a:t>
            </a:r>
            <a:r>
              <a:rPr lang="bg-BG" sz="1300" dirty="0" smtClean="0"/>
              <a:t>„Биоетика” са: </a:t>
            </a:r>
            <a:r>
              <a:rPr lang="ru-RU" sz="1300" dirty="0"/>
              <a:t>материалите, предоставени от преподавателя  </a:t>
            </a:r>
            <a:r>
              <a:rPr lang="ru-RU" sz="1300" dirty="0" smtClean="0"/>
              <a:t>и собствените записки.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Основна форма, </a:t>
            </a:r>
            <a:r>
              <a:rPr lang="ru-RU" sz="1300" dirty="0"/>
              <a:t>посочена от </a:t>
            </a:r>
            <a:r>
              <a:rPr lang="ru-RU" sz="1300" dirty="0" smtClean="0"/>
              <a:t>по-голяма част от </a:t>
            </a:r>
            <a:r>
              <a:rPr lang="ru-RU" sz="1300" dirty="0"/>
              <a:t>студентите за провеждане на изпита по </a:t>
            </a:r>
            <a:r>
              <a:rPr lang="ru-RU" sz="1300" dirty="0" smtClean="0"/>
              <a:t>„Латински език” </a:t>
            </a:r>
            <a:r>
              <a:rPr lang="bg-BG" sz="1300" dirty="0" smtClean="0"/>
              <a:t>е писмената – провеждането на тест, а по „Биоетика“ – провеждането на тест, развиването на въпрос от конспекта и решаването на казус.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73918"/>
              </p:ext>
            </p:extLst>
          </p:nvPr>
        </p:nvGraphicFramePr>
        <p:xfrm>
          <a:off x="659904" y="4761341"/>
          <a:ext cx="7320136" cy="162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034"/>
                <a:gridCol w="1830034"/>
                <a:gridCol w="1830034"/>
                <a:gridCol w="1830034"/>
              </a:tblGrid>
              <a:tr h="1390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Латински език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Мн. добър 4.72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Биоетика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4.32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22108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/>
              <a:t>Табл. № 2.</a:t>
            </a:r>
            <a:r>
              <a:rPr lang="bg-BG" sz="1400" i="1" dirty="0" smtClean="0"/>
              <a:t> Данни за успеваемостта на студентите по учебните дисциплини „Латински език“ и „Биоетика“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319574"/>
              </p:ext>
            </p:extLst>
          </p:nvPr>
        </p:nvGraphicFramePr>
        <p:xfrm>
          <a:off x="4139952" y="908720"/>
          <a:ext cx="42119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pPr algn="ctr"/>
            <a:r>
              <a:rPr lang="bg-BG" sz="2000" b="1" dirty="0" smtClean="0"/>
              <a:t>ИНДИВИДУАЛНИ  ЗАБЕЛЕЖКИ И ПРЕПОРЪКИ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536192"/>
            <a:ext cx="7560840" cy="246887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bg-BG" sz="1800" dirty="0" smtClean="0">
                <a:solidFill>
                  <a:srgbClr val="C00000"/>
                </a:solidFill>
              </a:rPr>
              <a:t>Латински език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bg-BG" sz="1800" b="0" dirty="0" smtClean="0"/>
              <a:t>Страхотен преподавател</a:t>
            </a:r>
            <a:endParaRPr lang="en-GB" sz="1800" b="0" dirty="0"/>
          </a:p>
          <a:p>
            <a:pPr marL="114300" indent="0" algn="ctr">
              <a:buNone/>
            </a:pPr>
            <a:endParaRPr lang="bg-BG" sz="1800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r>
              <a:rPr lang="bg-BG" sz="1800" dirty="0" smtClean="0">
                <a:solidFill>
                  <a:srgbClr val="C00000"/>
                </a:solidFill>
              </a:rPr>
              <a:t>Биоетика</a:t>
            </a:r>
            <a:endParaRPr lang="bg-BG" sz="1800" dirty="0">
              <a:solidFill>
                <a:srgbClr val="C00000"/>
              </a:solidFill>
            </a:endParaRPr>
          </a:p>
          <a:p>
            <a:pPr lvl="0"/>
            <a:r>
              <a:rPr lang="bg-BG" sz="1800" dirty="0" smtClean="0"/>
              <a:t>Учебната дисциплина да </a:t>
            </a:r>
            <a:r>
              <a:rPr lang="bg-BG" sz="1800" dirty="0"/>
              <a:t>отпадне от учебния </a:t>
            </a:r>
            <a:r>
              <a:rPr lang="bg-BG" sz="1800" dirty="0" smtClean="0"/>
              <a:t>план.</a:t>
            </a:r>
            <a:endParaRPr lang="en-GB" sz="1800" dirty="0"/>
          </a:p>
          <a:p>
            <a:pPr lvl="0"/>
            <a:r>
              <a:rPr lang="bg-BG" sz="1800" dirty="0"/>
              <a:t>Да се промени писмения въпрос с цел </a:t>
            </a:r>
            <a:r>
              <a:rPr lang="bg-BG" sz="1800"/>
              <a:t>по-обективно </a:t>
            </a:r>
            <a:r>
              <a:rPr lang="bg-BG" sz="1800" smtClean="0"/>
              <a:t>оценяване.</a:t>
            </a:r>
            <a:endParaRPr lang="en-GB" sz="1800" dirty="0"/>
          </a:p>
          <a:p>
            <a:pPr marL="11430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21014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/>
              <a:t/>
            </a:r>
            <a:br>
              <a:rPr lang="bg-BG" sz="2000" b="1" dirty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741735"/>
              </p:ext>
            </p:extLst>
          </p:nvPr>
        </p:nvGraphicFramePr>
        <p:xfrm>
          <a:off x="179512" y="1772816"/>
          <a:ext cx="8712968" cy="334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2232248"/>
                <a:gridCol w="3528392"/>
              </a:tblGrid>
              <a:tr h="370840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Латински език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Биоетика</a:t>
                      </a:r>
                      <a:endParaRPr lang="en-GB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Време на провеждане на проучването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09 2017 г.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09 2017 г.</a:t>
                      </a:r>
                      <a:endParaRPr lang="bg-BG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Бр. анкетирани лица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25</a:t>
                      </a:r>
                      <a:endParaRPr lang="en-GB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sz="1700" dirty="0" smtClean="0"/>
                        <a:t>  Мъже</a:t>
                      </a:r>
                    </a:p>
                    <a:p>
                      <a:r>
                        <a:rPr lang="bg-BG" sz="1700" dirty="0" smtClean="0"/>
                        <a:t>  Жени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10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40%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15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60%</a:t>
                      </a:r>
                      <a:r>
                        <a:rPr lang="en-US" sz="1700" dirty="0" smtClean="0"/>
                        <a:t>)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10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40%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15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60%</a:t>
                      </a:r>
                      <a:r>
                        <a:rPr lang="en-US" sz="1700" dirty="0" smtClean="0"/>
                        <a:t>)</a:t>
                      </a:r>
                      <a:endParaRPr lang="en-GB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Преподаватели,</a:t>
                      </a:r>
                      <a:r>
                        <a:rPr lang="bg-BG" sz="1700" baseline="0" dirty="0" smtClean="0"/>
                        <a:t> водили учебните занятия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Преп. М. Цветанов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Проф. д-р С. Александрова-Янкуловска, дмн</a:t>
                      </a:r>
                    </a:p>
                    <a:p>
                      <a:r>
                        <a:rPr lang="bg-BG" sz="1700" dirty="0" smtClean="0"/>
                        <a:t>Ас. А. Анов</a:t>
                      </a:r>
                      <a:endParaRPr lang="en-GB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357" y="3280274"/>
            <a:ext cx="3361515" cy="72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„Латински език“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ЛЕ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„Биоетика“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БЕ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80047" y="2852936"/>
            <a:ext cx="4908378" cy="388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1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bg-BG" sz="1100" i="1" dirty="0"/>
              <a:t>З</a:t>
            </a:r>
            <a:r>
              <a:rPr lang="bg-BG" sz="1100" i="1" dirty="0" smtClean="0"/>
              <a:t>нанията </a:t>
            </a:r>
            <a:r>
              <a:rPr lang="bg-BG" sz="1100" i="1" dirty="0"/>
              <a:t>по </a:t>
            </a:r>
            <a:r>
              <a:rPr lang="bg-BG" sz="1100" i="1" dirty="0" smtClean="0"/>
              <a:t>ЛЕ </a:t>
            </a:r>
            <a:r>
              <a:rPr lang="bg-BG" sz="1100" i="1" dirty="0"/>
              <a:t>могат да бъдат използвани при изучаването на останалите учебни дисциплини, тъй като латинската терминология се използва широко в областта на медицината, фармацията, както и  в областта на фармацевтичната практика</a:t>
            </a:r>
            <a:r>
              <a:rPr lang="bg-BG" sz="1100" i="1" dirty="0" smtClean="0"/>
              <a:t>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bg-BG" sz="1100" i="1" dirty="0" smtClean="0"/>
              <a:t>БЕ е </a:t>
            </a:r>
            <a:r>
              <a:rPr lang="bg-BG" sz="1100" i="1" dirty="0"/>
              <a:t>полезна за справяне с различни ситуации в практиката, </a:t>
            </a:r>
            <a:r>
              <a:rPr lang="bg-BG" sz="1100" i="1" dirty="0" smtClean="0"/>
              <a:t>като позволява </a:t>
            </a:r>
            <a:r>
              <a:rPr lang="bg-BG" sz="1100" i="1" dirty="0"/>
              <a:t>да се формират специфични умения и ценности. Лицата, дали отрицателен отговор определят учебната дисциплина като излишна в учебния план на </a:t>
            </a:r>
            <a:r>
              <a:rPr lang="bg-BG" sz="1100" i="1" dirty="0" smtClean="0"/>
              <a:t>специалността.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1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1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100" i="1" dirty="0" smtClean="0">
                <a:cs typeface="Arial" pitchFamily="34" charset="0"/>
              </a:rPr>
              <a:t>във връзка с придобитите компетенции по учебните дисциплини </a:t>
            </a:r>
            <a:r>
              <a:rPr lang="bg-BG" sz="11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100" i="1" dirty="0" smtClean="0">
                <a:cs typeface="Arial" pitchFamily="34" charset="0"/>
              </a:rPr>
              <a:t>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i="1" dirty="0" smtClean="0"/>
              <a:t>Без </a:t>
            </a:r>
            <a:r>
              <a:rPr lang="bg-BG" sz="1100" i="1" dirty="0"/>
              <a:t>необходимите знания по </a:t>
            </a:r>
            <a:r>
              <a:rPr lang="bg-BG" sz="1100" i="1" dirty="0" smtClean="0"/>
              <a:t>ЛЕ професионалната работа на магистър-фармацевта </a:t>
            </a:r>
            <a:r>
              <a:rPr lang="bg-BG" sz="1100" i="1" dirty="0"/>
              <a:t>би била доста затруднена (всички лекарства и рецепти са на латински език</a:t>
            </a:r>
            <a:r>
              <a:rPr lang="bg-BG" sz="1100" i="1" dirty="0" smtClean="0"/>
              <a:t>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i="1" dirty="0" smtClean="0"/>
              <a:t>БЕ запознава </a:t>
            </a:r>
            <a:r>
              <a:rPr lang="bg-BG" sz="1100" i="1" dirty="0"/>
              <a:t>студентите с различни етични кодекси, което е важно за практиката, учи студентите да бъдат отговорни и хуманни, </a:t>
            </a:r>
            <a:r>
              <a:rPr lang="bg-BG" sz="1100" i="1" dirty="0" smtClean="0"/>
              <a:t>придобиват се компетенции</a:t>
            </a:r>
            <a:r>
              <a:rPr lang="bg-BG" sz="1100" i="1" dirty="0"/>
              <a:t>, които са необходими за професията, вкл. при комуникация с пациента в аптеката. Лицата, дали отрицателен отговор считат, че </a:t>
            </a:r>
            <a:r>
              <a:rPr lang="bg-BG" sz="1100" i="1" dirty="0" smtClean="0"/>
              <a:t>БЕ е </a:t>
            </a:r>
            <a:r>
              <a:rPr lang="bg-BG" sz="1100" i="1" dirty="0"/>
              <a:t>неприложима във фармацевтичната практика. </a:t>
            </a:r>
            <a:endParaRPr lang="en-GB" sz="11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921841"/>
              </p:ext>
            </p:extLst>
          </p:nvPr>
        </p:nvGraphicFramePr>
        <p:xfrm>
          <a:off x="85964" y="1192309"/>
          <a:ext cx="3477924" cy="202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074224"/>
              </p:ext>
            </p:extLst>
          </p:nvPr>
        </p:nvGraphicFramePr>
        <p:xfrm>
          <a:off x="107504" y="4077072"/>
          <a:ext cx="34563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073426"/>
              </p:ext>
            </p:extLst>
          </p:nvPr>
        </p:nvGraphicFramePr>
        <p:xfrm>
          <a:off x="4427984" y="1167403"/>
          <a:ext cx="4032448" cy="175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8713664" cy="720080"/>
          </a:xfrm>
        </p:spPr>
        <p:txBody>
          <a:bodyPr/>
          <a:lstStyle/>
          <a:p>
            <a:r>
              <a:rPr lang="bg-BG" sz="2000" b="1" dirty="0" smtClean="0"/>
              <a:t>СПЕЦИФИЧНИ ЦЕЛИ НА ЗАНЯТИЯТА, ИЗЯСНЯВАНИ ОТ ПРЕПОДАВАТЕЛИТЕ ПО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6093296"/>
            <a:ext cx="828092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„Латински език“ и „Биоетика“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учебните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590768"/>
              </p:ext>
            </p:extLst>
          </p:nvPr>
        </p:nvGraphicFramePr>
        <p:xfrm>
          <a:off x="323528" y="112474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3889128" cy="936104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АКТУАЛНОСТ НА УЧЕБНОТО СЪДЪРЖАНИЕ  НА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504" y="5769260"/>
            <a:ext cx="3647920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По-голяма част от студентите считат, че учебното съдържание по двете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0648"/>
            <a:ext cx="3889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/>
              <a:t>ИЗПОЛЗВАНИ МЕТОДИ НА ОБУЧЕНИЕ, КОИТО  СТИМУЛИРАТ УЧАСТИЕТО НА СТУДЕНТИТЕ</a:t>
            </a:r>
            <a:endParaRPr lang="en-GB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787987" y="5877272"/>
            <a:ext cx="453650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всеки от преподавателите по </a:t>
            </a:r>
            <a:r>
              <a:rPr lang="bg-BG" sz="1100" i="1" dirty="0" smtClean="0">
                <a:cs typeface="Arial" pitchFamily="34" charset="0"/>
              </a:rPr>
              <a:t>„Латински език“ и „Биоетика“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в които студента има активна роля.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039584"/>
              </p:ext>
            </p:extLst>
          </p:nvPr>
        </p:nvGraphicFramePr>
        <p:xfrm>
          <a:off x="4139952" y="1340768"/>
          <a:ext cx="42484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134855"/>
              </p:ext>
            </p:extLst>
          </p:nvPr>
        </p:nvGraphicFramePr>
        <p:xfrm>
          <a:off x="155024" y="1340768"/>
          <a:ext cx="4056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80920" cy="576064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2. </a:t>
            </a:r>
            <a:r>
              <a:rPr lang="ru-RU" sz="1600" i="1" dirty="0"/>
              <a:t>Оценки, дадени за </a:t>
            </a:r>
            <a:r>
              <a:rPr lang="ru-RU" sz="1600" i="1" dirty="0" smtClean="0"/>
              <a:t>преподавателя </a:t>
            </a:r>
            <a:r>
              <a:rPr lang="ru-RU" sz="1600" i="1" dirty="0"/>
              <a:t>по учебната дисциплина </a:t>
            </a:r>
            <a:r>
              <a:rPr lang="ru-RU" sz="1600" i="1" dirty="0" smtClean="0">
                <a:solidFill>
                  <a:srgbClr val="C00000"/>
                </a:solidFill>
              </a:rPr>
              <a:t>„Латински език”</a:t>
            </a:r>
            <a:r>
              <a:rPr lang="ru-RU" sz="1600" i="1" dirty="0" smtClean="0"/>
              <a:t>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9631"/>
              </p:ext>
            </p:extLst>
          </p:nvPr>
        </p:nvGraphicFramePr>
        <p:xfrm>
          <a:off x="395534" y="908720"/>
          <a:ext cx="7560842" cy="5495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9522"/>
                <a:gridCol w="1505176"/>
                <a:gridCol w="1296144"/>
              </a:tblGrid>
              <a:tr h="825381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Показатели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водил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лекционните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водил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5.68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5.76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666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39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39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39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666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39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1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5.7</a:t>
                      </a:r>
                      <a:r>
                        <a:rPr lang="bg-BG" sz="1200" b="1" dirty="0">
                          <a:effectLst/>
                          <a:latin typeface="+mj-lt"/>
                        </a:rPr>
                        <a:t>9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5.81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rgbClr val="C00000"/>
                </a:solidFill>
              </a:rPr>
              <a:t>„Биоетика”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34367"/>
              </p:ext>
            </p:extLst>
          </p:nvPr>
        </p:nvGraphicFramePr>
        <p:xfrm>
          <a:off x="179512" y="764704"/>
          <a:ext cx="8102196" cy="58326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2608"/>
                <a:gridCol w="1378771"/>
                <a:gridCol w="1250817"/>
              </a:tblGrid>
              <a:tr h="952820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Показатели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j-lt"/>
                        </a:rPr>
                        <a:t>Проф. д-р С. Александрова-Янкуловска, дмн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j-lt"/>
                        </a:rPr>
                        <a:t>Ас. А. Анов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5.20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4.72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5.60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4.92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5.44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5.28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5.56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5.24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5.68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707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5.09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5.60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62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5.04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</a:rPr>
                        <a:t>5.44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62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5.16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62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5.40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707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5.36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5.50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462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5.13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5.46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  <a:tr h="230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5.13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5.55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96" marR="6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5949280"/>
            <a:ext cx="48965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</a:t>
            </a:r>
            <a:r>
              <a:rPr lang="bg-BG" sz="1100" i="1" dirty="0" smtClean="0">
                <a:cs typeface="Arial" pitchFamily="34" charset="0"/>
              </a:rPr>
              <a:t>2/3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споделят, че не са срещали затруднения с усвояването на учебния материал по двете изучавани  учебни дисциплини.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4941168"/>
            <a:ext cx="33843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По-голяма част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двете учебни дисциплини.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bg-BG" sz="1100" i="1" dirty="0" smtClean="0"/>
              <a:t>Отделеното време за самоподготовка по ЛЕ от по-голямата част от студентите </a:t>
            </a:r>
            <a:r>
              <a:rPr lang="en-US" sz="1100" i="1" dirty="0"/>
              <a:t>(</a:t>
            </a:r>
            <a:r>
              <a:rPr lang="bg-BG" sz="1100" i="1" dirty="0"/>
              <a:t>86.7%</a:t>
            </a:r>
            <a:r>
              <a:rPr lang="en-US" sz="1100" i="1" dirty="0"/>
              <a:t>)</a:t>
            </a:r>
            <a:r>
              <a:rPr lang="bg-BG" sz="1100" i="1" dirty="0" smtClean="0"/>
              <a:t> сигнификантно </a:t>
            </a:r>
            <a:r>
              <a:rPr lang="bg-BG" sz="1100" i="1" dirty="0"/>
              <a:t>се свързва с отсъствието на затруднения при усвояването на учебния материал </a:t>
            </a:r>
            <a:r>
              <a:rPr lang="en-US" sz="1100" i="1" dirty="0"/>
              <a:t>(</a:t>
            </a:r>
            <a:r>
              <a:rPr lang="bg-BG" sz="1100" i="1" dirty="0"/>
              <a:t>р=</a:t>
            </a:r>
            <a:r>
              <a:rPr lang="en-US" sz="1100" i="1" dirty="0"/>
              <a:t>0.002)</a:t>
            </a:r>
            <a:r>
              <a:rPr lang="bg-BG" sz="1100" i="1" dirty="0"/>
              <a:t>. </a:t>
            </a:r>
            <a:endParaRPr lang="en-GB" sz="1100" i="1" dirty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488459"/>
              </p:ext>
            </p:extLst>
          </p:nvPr>
        </p:nvGraphicFramePr>
        <p:xfrm>
          <a:off x="107504" y="992816"/>
          <a:ext cx="4392488" cy="488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833042"/>
              </p:ext>
            </p:extLst>
          </p:nvPr>
        </p:nvGraphicFramePr>
        <p:xfrm>
          <a:off x="4355976" y="973832"/>
          <a:ext cx="4067944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92088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ОРГАНИЗИРАНИ КОНСУЛТАЦИИ ОТ ПРЕПОДАВАТЕЛИТЕ  ПО УЧЕБНИТЕ ДИСЦИПЛИНИ И ПОСЕЩАЕМОСТ ОТ СТУДЕНТИТЕ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459" y="5589240"/>
            <a:ext cx="8208912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Над 70% от студентите заявяват, че са провеждани консултации във връзка с изучаваните учебни дисциплини.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baseline="0" dirty="0" smtClean="0">
                <a:cs typeface="Arial" pitchFamily="34" charset="0"/>
              </a:rPr>
              <a:t>По-голяма част от студентите са посещавали консултациите, организирани от преподавателя по „Латински език“ и от асистента по „Биоетика“. 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422951"/>
              </p:ext>
            </p:extLst>
          </p:nvPr>
        </p:nvGraphicFramePr>
        <p:xfrm>
          <a:off x="0" y="1124744"/>
          <a:ext cx="41399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358813"/>
              </p:ext>
            </p:extLst>
          </p:nvPr>
        </p:nvGraphicFramePr>
        <p:xfrm>
          <a:off x="3923928" y="1124744"/>
          <a:ext cx="4355976" cy="427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600</TotalTime>
  <Words>1414</Words>
  <Application>Microsoft Office PowerPoint</Application>
  <PresentationFormat>On-screen Show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03-01: ПРОУЧВАНЕ НА МНЕНИЕТО НА СТУДЕНТИ ЗА СПЕЦИФИЧНИТЕ КОМПЕТЕНЦИИ, ФОРМИРАНИ ПО УЧЕБНИТЕ ДИСЦИПЛИНИ „ЛАТИНСКИ ЕЗИК” И „БИОЕТИКА”,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ОСНОВНИ ДАННИ ЗА ПРОУЧВАНЕТО 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„Латински език” от студентите</vt:lpstr>
      <vt:lpstr>Табл. № 3. Оценки, дадени за преподавателите по учебната дисциплина „Биоетика”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179</cp:revision>
  <dcterms:created xsi:type="dcterms:W3CDTF">2018-03-30T05:06:56Z</dcterms:created>
  <dcterms:modified xsi:type="dcterms:W3CDTF">2018-04-10T08:42:55Z</dcterms:modified>
</cp:coreProperties>
</file>